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70" r:id="rId6"/>
    <p:sldId id="276" r:id="rId7"/>
    <p:sldId id="277" r:id="rId8"/>
    <p:sldId id="279" r:id="rId9"/>
    <p:sldId id="275" r:id="rId10"/>
    <p:sldId id="280" r:id="rId11"/>
    <p:sldId id="261" r:id="rId12"/>
    <p:sldId id="274" r:id="rId13"/>
    <p:sldId id="282" r:id="rId14"/>
    <p:sldId id="283" r:id="rId15"/>
    <p:sldId id="284" r:id="rId16"/>
    <p:sldId id="281" r:id="rId17"/>
  </p:sldIdLst>
  <p:sldSz cx="12188825" cy="6858000"/>
  <p:notesSz cx="6858000" cy="9144000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>
      <p:cViewPr varScale="1">
        <p:scale>
          <a:sx n="75" d="100"/>
          <a:sy n="75" d="100"/>
        </p:scale>
        <p:origin x="44" y="8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281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4AD7011-A3E5-4FA0-822C-1ABBC08A3336}" type="datetime1">
              <a:rPr lang="de-DE" smtClean="0"/>
              <a:t>21.10.2025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8ED8CD-4E4C-49AC-BDC6-2963BA49E54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417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552F9B0-398C-4EF4-9BFD-D3A583327E40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 dirty="0"/>
              <a:t>Textmasterformat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FB91549-43BF-425A-AF25-75262019208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392864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6684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2364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92660-ABA4-E54A-857D-B89535074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7699644-03EC-ECC4-B1C9-AE98DE7E4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581C01F-7905-A0E8-4FD4-FC64355E7E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86186FD-EDDF-E63D-602F-7855198E68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6396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57340-F384-3A7A-D808-F6576D99A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27083AB-F949-04A4-498A-B60B38BD9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6C3B797-71E5-1962-312B-CC76959E2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196A94-A0EF-0034-5305-EFC9B4F726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836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95FA8-1C64-D589-8941-D7D8016F9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61E9D5B-8029-CC52-BC30-241D86C148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55D1DB5-C8E4-729C-AA38-AD5385845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DE8B4D6-A99E-A138-31D2-CE579EABAB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1714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EEF7C-43BA-265D-5594-CFF9F09AE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9C23648-A4B4-5200-8E18-8AFADD668C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B4FC673-E855-CF69-331B-6E321D72C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4F75AB-2D89-D2BC-40BB-AB83287682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A0D00EA6-0821-4AC5-933C-321AA6545349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2699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29CA4-F2C0-A4DE-E5B0-F79F7700D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1B2C59E-038D-D886-D51F-FBCF4CCA0E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5BC12E6-1BAE-9A4B-CFE1-CB63C6EB5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B7EB73-3E5A-921F-1849-E881BFBBFF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1511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202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66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10817-ADD2-AC07-23FF-39767F24A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067BD41-6551-4EA3-96B9-FB8B5EC49F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7001DB5-58CA-D4FE-5DDE-EED26F2AD9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653B28E-4229-7D19-5627-B8D1FD349F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8652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13E00-C1D5-CFB2-0439-91C0709A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12C8A8B-BBBC-7260-9BEF-1CB1F3176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9E889F0-86A7-EDA8-3654-9A5292D8A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C024BE5-5088-DBDF-A88C-FC161E310A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097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1DF8F-AB6C-AC1C-9E93-BA6EE8B3E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59CF83D-719C-E53B-34DC-4E0F4C12D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2E295EB-B462-A01A-617F-87AB3D4CC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5714D7-D6B5-AEA6-E505-80B9AFBC6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9116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Aufblicken auf Wolken und blauen Himmel, eingerahmt von Glasfassad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3625" y="0"/>
            <a:ext cx="7315200" cy="685800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08013" y="685801"/>
            <a:ext cx="3962400" cy="4724399"/>
          </a:xfrm>
        </p:spPr>
        <p:txBody>
          <a:bodyPr rtlCol="0">
            <a:normAutofit/>
          </a:bodyPr>
          <a:lstStyle>
            <a:lvl1pPr>
              <a:defRPr sz="4800" spc="-90" baseline="0"/>
            </a:lvl1pPr>
          </a:lstStyle>
          <a:p>
            <a:pPr rtl="0"/>
            <a:r>
              <a:rPr lang="de-DE" noProof="0" dirty="0" err="1"/>
              <a:t>Titelmasterfor-mat</a:t>
            </a:r>
            <a:r>
              <a:rPr lang="de-DE" noProof="0" dirty="0"/>
              <a:t>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e-DE" noProof="0"/>
              <a:t>Master-Untertitelformat bearbeiten</a:t>
            </a:r>
            <a:endParaRPr lang="de-DE" noProof="0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29E715-61C1-4CCD-B6F5-038FAAD66E0F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0C51C1-6C46-4260-B1C0-FB5DB7E2C243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378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13" y="2590800"/>
            <a:ext cx="8229599" cy="2819400"/>
          </a:xfrm>
        </p:spPr>
        <p:txBody>
          <a:bodyPr rtlCol="0" anchor="b">
            <a:normAutofit/>
          </a:bodyPr>
          <a:lstStyle>
            <a:lvl1pPr algn="l">
              <a:defRPr sz="4800" b="0" cap="none" baseline="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6425" y="5410200"/>
            <a:ext cx="8231187" cy="762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F7EA2D-3F15-46E8-8E97-1E49D8514B03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2251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93813" y="685800"/>
            <a:ext cx="5029200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51614" y="685800"/>
            <a:ext cx="5029199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424444-0953-4B15-BC59-8A7E8269C675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89701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93664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293664" y="16764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51613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50025" y="16764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4ED9BF-12AB-41D4-A05B-0342B3A40D21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5130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F0DC92-76CB-4A04-A5F0-DCB7A9959BF0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344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376CE9-9ECD-4D4B-8CBF-2B6E778E05F9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9103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Autofit/>
          </a:bodyPr>
          <a:lstStyle>
            <a:lvl1pPr algn="l">
              <a:defRPr sz="3600" b="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75212" y="685800"/>
            <a:ext cx="6704171" cy="54864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3FC77A-A859-4034-A7E9-D7A5CEEDC929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2347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Bildplatzhalter 2" descr="Leerer Platzhalter zum Hinzufügen eines Bilds. Klicken Sie auf den Platzhalter, und wählen Sie das hinzuzufügende Bild aus."/>
          <p:cNvSpPr>
            <a:spLocks noGrp="1"/>
          </p:cNvSpPr>
          <p:nvPr>
            <p:ph type="pic" idx="1"/>
          </p:nvPr>
        </p:nvSpPr>
        <p:spPr>
          <a:xfrm>
            <a:off x="4875213" y="685800"/>
            <a:ext cx="6705600" cy="5486400"/>
          </a:xfrm>
          <a:ln w="63500">
            <a:solidFill>
              <a:schemeClr val="bg1"/>
            </a:solidFill>
            <a:miter lim="800000"/>
          </a:ln>
        </p:spPr>
        <p:txBody>
          <a:bodyPr rtlCol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BAF3EF-E695-4A85-B9BC-36BACB41579D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3520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1E7A5D-85A5-4D9E-B14B-CD8997A9BFC2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762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10285412" y="685800"/>
            <a:ext cx="1295401" cy="5486400"/>
          </a:xfrm>
        </p:spPr>
        <p:txBody>
          <a:bodyPr vert="eaVert"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8012" y="685800"/>
            <a:ext cx="9474253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1C0FE6-5B86-4041-BDFB-6493432540EE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8500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1028700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 dirty="0"/>
              <a:t>Textmasterformat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DFC046A-C098-4854-8FDE-69E85B59F191}" type="datetime1">
              <a:rPr lang="de-DE" noProof="0" smtClean="0"/>
              <a:t>21.10.2025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de-DE" noProof="0" dirty="0"/>
              <a:t>Fußzeile hinzufügen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A3F31473-23EB-4724-8B59-FE6D21D89FA4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.flath@mobilepraxis.ne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hyperlink" Target="mailto:vse@mobilepraxis.net" TargetMode="External"/><Relationship Id="rId4" Type="http://schemas.openxmlformats.org/officeDocument/2006/relationships/hyperlink" Target="mailto:a.dinger@mobilepraxis.net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30A5B7C-DF6E-D70E-CF80-D51A2198C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</p:spPr>
        <p:txBody>
          <a:bodyPr anchor="b">
            <a:normAutofit/>
          </a:bodyPr>
          <a:lstStyle/>
          <a:p>
            <a:r>
              <a:rPr lang="en-US" sz="2500"/>
              <a:t>Träger des </a:t>
            </a:r>
            <a:br>
              <a:rPr lang="en-US" sz="2500"/>
            </a:br>
            <a:r>
              <a:rPr lang="en-US" sz="2500"/>
              <a:t>“</a:t>
            </a:r>
            <a:r>
              <a:rPr lang="en-US" sz="2500" err="1"/>
              <a:t>Pakts</a:t>
            </a:r>
            <a:r>
              <a:rPr lang="en-US" sz="2500"/>
              <a:t> für den </a:t>
            </a:r>
            <a:r>
              <a:rPr lang="en-US" sz="2500" err="1"/>
              <a:t>Ganztag</a:t>
            </a:r>
            <a:r>
              <a:rPr lang="en-US" sz="2500"/>
              <a:t>” </a:t>
            </a:r>
            <a:br>
              <a:rPr lang="en-US" sz="2500"/>
            </a:br>
            <a:r>
              <a:rPr lang="en-US" sz="2500"/>
              <a:t>an der Luise Büchner Schule</a:t>
            </a:r>
          </a:p>
        </p:txBody>
      </p:sp>
      <p:pic>
        <p:nvPicPr>
          <p:cNvPr id="5" name="Grafik 4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0FD9D8FB-4C8F-FBB3-B00C-954AFB927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3" y="1083944"/>
            <a:ext cx="10287000" cy="339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08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609441" y="188640"/>
            <a:ext cx="10971372" cy="648072"/>
          </a:xfrm>
        </p:spPr>
        <p:txBody>
          <a:bodyPr rtlCol="0"/>
          <a:lstStyle/>
          <a:p>
            <a:pPr rtl="0"/>
            <a:r>
              <a:rPr lang="de-DE" b="1" dirty="0"/>
              <a:t>Elternabend 23.09.2025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idx="1"/>
          </p:nvPr>
        </p:nvSpPr>
        <p:spPr>
          <a:xfrm>
            <a:off x="609441" y="1196752"/>
            <a:ext cx="10971372" cy="5184576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de-DE" dirty="0"/>
              <a:t>Willkommen &amp; Ziel des Abends</a:t>
            </a:r>
          </a:p>
          <a:p>
            <a:pPr rtl="0"/>
            <a:r>
              <a:rPr lang="de-DE" dirty="0"/>
              <a:t>Wer wir sind – Mobile Praxis gem. GmbH</a:t>
            </a:r>
          </a:p>
          <a:p>
            <a:pPr rtl="0"/>
            <a:r>
              <a:rPr lang="de-DE" dirty="0"/>
              <a:t>Unsere Philosophie</a:t>
            </a:r>
          </a:p>
          <a:p>
            <a:pPr rtl="0"/>
            <a:r>
              <a:rPr lang="de-DE" dirty="0"/>
              <a:t>Zusammenarbeit mit der Schule</a:t>
            </a:r>
          </a:p>
          <a:p>
            <a:pPr rtl="0"/>
            <a:r>
              <a:rPr lang="de-DE" dirty="0"/>
              <a:t>Das Team vor Ort</a:t>
            </a:r>
          </a:p>
          <a:p>
            <a:pPr rtl="0"/>
            <a:r>
              <a:rPr lang="de-DE" dirty="0"/>
              <a:t>Erreichbarkeit &amp; Kontakt</a:t>
            </a:r>
          </a:p>
          <a:p>
            <a:pPr rtl="0"/>
            <a:r>
              <a:rPr lang="de-DE" dirty="0"/>
              <a:t>Betreuungsalltag</a:t>
            </a:r>
          </a:p>
          <a:p>
            <a:pPr rtl="0"/>
            <a:r>
              <a:rPr lang="de-DE" dirty="0"/>
              <a:t>Unsere Angebote</a:t>
            </a:r>
          </a:p>
          <a:p>
            <a:pPr rtl="0"/>
            <a:r>
              <a:rPr lang="de-DE" dirty="0"/>
              <a:t>Pädagogisches Konzept </a:t>
            </a:r>
          </a:p>
          <a:p>
            <a:pPr rtl="0"/>
            <a:r>
              <a:rPr lang="de-DE" dirty="0"/>
              <a:t>Regeln &amp; Verbindlichkeiten</a:t>
            </a:r>
          </a:p>
          <a:p>
            <a:pPr rtl="0"/>
            <a:r>
              <a:rPr lang="de-DE" dirty="0"/>
              <a:t>Offene Gesprächsrunde</a:t>
            </a:r>
          </a:p>
        </p:txBody>
      </p:sp>
    </p:spTree>
    <p:extLst>
      <p:ext uri="{BB962C8B-B14F-4D97-AF65-F5344CB8AC3E}">
        <p14:creationId xmlns:p14="http://schemas.microsoft.com/office/powerpoint/2010/main" val="112672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B924F-62C8-6DB4-6FDC-71AB1B0D9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42C7E-3B01-8D46-E713-DEFC8D420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1951112"/>
          </a:xfrm>
        </p:spPr>
        <p:txBody>
          <a:bodyPr rtlCol="0"/>
          <a:lstStyle/>
          <a:p>
            <a:pPr rtl="0"/>
            <a:r>
              <a:rPr lang="de-DE" dirty="0"/>
              <a:t>Wer wir sind</a:t>
            </a:r>
            <a:br>
              <a:rPr lang="de-DE" dirty="0"/>
            </a:br>
            <a:br>
              <a:rPr lang="de-DE" dirty="0"/>
            </a:br>
            <a:r>
              <a:rPr lang="de-DE" dirty="0"/>
              <a:t>Mobile Praxis </a:t>
            </a:r>
            <a:br>
              <a:rPr lang="de-DE" dirty="0"/>
            </a:br>
            <a:r>
              <a:rPr lang="de-DE" dirty="0"/>
              <a:t>gem. GmbH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E653AF-2387-FAC7-99EC-4E04276D9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rtl="0">
              <a:buNone/>
            </a:pPr>
            <a:endParaRPr lang="de-DE" dirty="0"/>
          </a:p>
          <a:p>
            <a:pPr marL="0" indent="0" rtl="0">
              <a:buNone/>
            </a:pPr>
            <a:r>
              <a:rPr lang="de-DE" dirty="0"/>
              <a:t>Bereich 1 – Hilfen zur Erziehung</a:t>
            </a:r>
          </a:p>
          <a:p>
            <a:pPr marL="0" indent="0" rtl="0">
              <a:buNone/>
            </a:pPr>
            <a:r>
              <a:rPr lang="de-DE" b="1" dirty="0"/>
              <a:t>Bereich 2 – Mobile Praxis im Quartier 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Schulsozialarbeit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Ganztagsangebote an weiterführenden Schulen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Paktbetreuungen an vier weiteren Schulen in Eberstadt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Paktbetreuung an der Luise Büchner Schule seit 01.08.2025</a:t>
            </a:r>
            <a:endParaRPr lang="de-DE" dirty="0"/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A928D0D-CCC2-866C-CF2C-44A387E38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06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AF761-2B94-2F61-7FF1-789C849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B13855-7AA1-F794-0D85-54D19D7F6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4" y="476672"/>
            <a:ext cx="3962400" cy="1656184"/>
          </a:xfrm>
        </p:spPr>
        <p:txBody>
          <a:bodyPr rtlCol="0"/>
          <a:lstStyle/>
          <a:p>
            <a:pPr rtl="0"/>
            <a:r>
              <a:rPr lang="de-DE" dirty="0"/>
              <a:t>Unsere pädagogische Haltung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15112D-77C7-E90E-7B5A-E5B00F26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8308" y="653244"/>
            <a:ext cx="6704171" cy="5551512"/>
          </a:xfrm>
        </p:spPr>
        <p:txBody>
          <a:bodyPr rtlCol="0">
            <a:normAutofit fontScale="47500" lnSpcReduction="20000"/>
          </a:bodyPr>
          <a:lstStyle/>
          <a:p>
            <a:pPr marL="0" indent="0" rtl="0">
              <a:buNone/>
            </a:pPr>
            <a:r>
              <a:rPr lang="de-DE" b="1" dirty="0">
                <a:sym typeface="Wingdings" panose="05000000000000000000" pitchFamily="2" charset="2"/>
              </a:rPr>
              <a:t> </a:t>
            </a:r>
            <a:r>
              <a:rPr lang="de-DE" sz="4300" b="1" dirty="0">
                <a:sym typeface="Wingdings" panose="05000000000000000000" pitchFamily="2" charset="2"/>
              </a:rPr>
              <a:t>Individuelle Förderung:</a:t>
            </a:r>
          </a:p>
          <a:p>
            <a:pPr marL="0" indent="0" rtl="0">
              <a:buNone/>
            </a:pPr>
            <a:r>
              <a:rPr lang="de-DE" sz="4300" dirty="0"/>
              <a:t>Jedes Kind wird in seiner Einzigartigkeit gesehen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sz="4300" b="1" dirty="0">
                <a:sym typeface="Wingdings" panose="05000000000000000000" pitchFamily="2" charset="2"/>
              </a:rPr>
              <a:t>Beziehungsarbeit:</a:t>
            </a:r>
          </a:p>
          <a:p>
            <a:pPr marL="0" indent="0" rtl="0">
              <a:buNone/>
            </a:pPr>
            <a:r>
              <a:rPr lang="de-DE" sz="4300" dirty="0"/>
              <a:t>Nur über Beziehung ist Erziehung möglich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sz="4300" b="1" dirty="0">
                <a:sym typeface="Wingdings" panose="05000000000000000000" pitchFamily="2" charset="2"/>
              </a:rPr>
              <a:t>Partizipation:</a:t>
            </a:r>
          </a:p>
          <a:p>
            <a:pPr marL="0" indent="0" rtl="0">
              <a:buNone/>
            </a:pPr>
            <a:r>
              <a:rPr lang="de-DE" sz="4300" dirty="0"/>
              <a:t>Kinder aktiv einbeziehen und beteiligen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sz="4300" b="1" dirty="0">
                <a:sym typeface="Wingdings" panose="05000000000000000000" pitchFamily="2" charset="2"/>
              </a:rPr>
              <a:t>Soziale Gemeinschaft:</a:t>
            </a:r>
          </a:p>
          <a:p>
            <a:pPr marL="0" indent="0" rtl="0">
              <a:buNone/>
            </a:pPr>
            <a:r>
              <a:rPr lang="de-DE" sz="4300" dirty="0"/>
              <a:t>Soziales Lernen &amp; Gemeinschaft fördern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sz="4300" b="1" dirty="0">
                <a:sym typeface="Wingdings" panose="05000000000000000000" pitchFamily="2" charset="2"/>
              </a:rPr>
              <a:t>Angebote:</a:t>
            </a:r>
          </a:p>
          <a:p>
            <a:pPr marL="0" indent="0" rtl="0">
              <a:buNone/>
            </a:pPr>
            <a:r>
              <a:rPr lang="de-DE" sz="4300" dirty="0"/>
              <a:t>Mischung aus Bewegung, Kreativität &amp; Erholung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sz="4300" b="1" dirty="0">
                <a:sym typeface="Wingdings" panose="05000000000000000000" pitchFamily="2" charset="2"/>
              </a:rPr>
              <a:t>Sicherheit &amp; Strukturen:</a:t>
            </a:r>
          </a:p>
          <a:p>
            <a:pPr marL="0" indent="0" rtl="0">
              <a:buNone/>
            </a:pPr>
            <a:r>
              <a:rPr lang="de-DE" sz="4300" dirty="0"/>
              <a:t>Verlässliche Strukturen geben Sicherheit</a:t>
            </a:r>
          </a:p>
          <a:p>
            <a:pPr marL="0" indent="0" rtl="0">
              <a:buNone/>
            </a:pPr>
            <a:endParaRPr lang="de-DE" dirty="0"/>
          </a:p>
          <a:p>
            <a:pPr marL="0" indent="0" rtl="0">
              <a:buNone/>
            </a:pPr>
            <a:endParaRPr lang="de-DE" dirty="0"/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BCA34A-49A0-0997-7B45-DE1324DCE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799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89AA4-D5DF-86C0-C290-317EC8612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201C2-3793-6441-8693-C2C98C3BB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1015008"/>
          </a:xfrm>
        </p:spPr>
        <p:txBody>
          <a:bodyPr rtlCol="0"/>
          <a:lstStyle/>
          <a:p>
            <a:pPr rtl="0"/>
            <a:r>
              <a:rPr lang="de-DE" dirty="0"/>
              <a:t>Zusammenarbeit mit der Schule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1694C3-1B57-6973-F540-35EDC1399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 Enge Abstimmung:</a:t>
            </a:r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Paktleitung </a:t>
            </a:r>
            <a:r>
              <a:rPr lang="de-DE" dirty="0"/>
              <a:t>↔</a:t>
            </a:r>
            <a:r>
              <a:rPr lang="de-DE" dirty="0">
                <a:sym typeface="Wingdings" panose="05000000000000000000" pitchFamily="2" charset="2"/>
              </a:rPr>
              <a:t>  Schulleitung</a:t>
            </a:r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Betreuungskräfte </a:t>
            </a:r>
            <a:r>
              <a:rPr lang="de-DE" dirty="0"/>
              <a:t>↔</a:t>
            </a:r>
            <a:r>
              <a:rPr lang="de-DE" dirty="0">
                <a:sym typeface="Wingdings" panose="05000000000000000000" pitchFamily="2" charset="2"/>
              </a:rPr>
              <a:t> Lehrkräfte</a:t>
            </a:r>
          </a:p>
          <a:p>
            <a:pPr marL="0" indent="0" rtl="0"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 rtl="0">
              <a:buFont typeface="Wingdings" panose="05000000000000000000" pitchFamily="2" charset="2"/>
              <a:buChar char="à"/>
            </a:pPr>
            <a:r>
              <a:rPr lang="de-DE" b="1" dirty="0">
                <a:sym typeface="Wingdings" panose="05000000000000000000" pitchFamily="2" charset="2"/>
              </a:rPr>
              <a:t>Gemeinsames Ziel:</a:t>
            </a:r>
          </a:p>
          <a:p>
            <a:pPr marL="0" indent="0" rtl="0">
              <a:buNone/>
            </a:pPr>
            <a:r>
              <a:rPr lang="de-DE" dirty="0">
                <a:sym typeface="Wingdings" panose="05000000000000000000" pitchFamily="2" charset="2"/>
              </a:rPr>
              <a:t>Wohl &amp; Entwicklung der Kinder fördern und begleiten</a:t>
            </a:r>
          </a:p>
          <a:p>
            <a:pPr marL="0" indent="0" rtl="0"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Klare Rollen:</a:t>
            </a:r>
          </a:p>
          <a:p>
            <a:pPr marL="0" indent="0">
              <a:buNone/>
            </a:pPr>
            <a:r>
              <a:rPr lang="de-DE" dirty="0"/>
              <a:t>Unterricht ↔ Pädagogische Förderung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E42350B-D785-3B46-F92B-4AE87B4DA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685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6EFAC-68F6-DB5A-DE8B-C3D59CCF4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AAE34CE9-F565-5873-7B66-C6A98A1D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</p:spPr>
        <p:txBody>
          <a:bodyPr rtlCol="0" anchor="b">
            <a:normAutofit/>
          </a:bodyPr>
          <a:lstStyle/>
          <a:p>
            <a:pPr rtl="0"/>
            <a:r>
              <a:rPr lang="de-DE" dirty="0"/>
              <a:t>Das Team vor Ort (im Aufbau)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BB48BED-D8D4-645D-F888-251FA211C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3813" y="685800"/>
            <a:ext cx="5029200" cy="4191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Astrid Dinger</a:t>
            </a:r>
          </a:p>
          <a:p>
            <a:pPr marL="0" indent="0">
              <a:buNone/>
            </a:pPr>
            <a:r>
              <a:rPr lang="en-US" dirty="0"/>
              <a:t>Die Kinder </a:t>
            </a:r>
            <a:r>
              <a:rPr lang="en-US" dirty="0" err="1"/>
              <a:t>sagen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uns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err="1"/>
              <a:t>Qudsia</a:t>
            </a:r>
            <a:r>
              <a:rPr lang="en-US" dirty="0"/>
              <a:t>, </a:t>
            </a:r>
            <a:r>
              <a:rPr lang="en-US" dirty="0" err="1"/>
              <a:t>Roza</a:t>
            </a:r>
            <a:r>
              <a:rPr lang="en-US" dirty="0"/>
              <a:t>, Selin, Samira, </a:t>
            </a:r>
          </a:p>
          <a:p>
            <a:pPr marL="0" indent="0">
              <a:buNone/>
            </a:pPr>
            <a:r>
              <a:rPr lang="en-US" dirty="0"/>
              <a:t>Heiner, Anna-Lena, Maryam </a:t>
            </a:r>
          </a:p>
          <a:p>
            <a:pPr marL="0" indent="0">
              <a:buNone/>
            </a:pPr>
            <a:r>
              <a:rPr lang="en-US" dirty="0"/>
              <a:t>Lion, Julia, </a:t>
            </a:r>
            <a:r>
              <a:rPr lang="en-US" dirty="0" err="1"/>
              <a:t>Neslihan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Nico, </a:t>
            </a:r>
            <a:r>
              <a:rPr lang="en-US" dirty="0" err="1"/>
              <a:t>Simay</a:t>
            </a:r>
            <a:r>
              <a:rPr lang="en-US" dirty="0"/>
              <a:t>, Lorena</a:t>
            </a:r>
          </a:p>
          <a:p>
            <a:pPr marL="0" indent="0">
              <a:buNone/>
            </a:pPr>
            <a:r>
              <a:rPr lang="en-US" dirty="0"/>
              <a:t>Mira, </a:t>
            </a:r>
            <a:r>
              <a:rPr lang="en-US" dirty="0" err="1"/>
              <a:t>Arijan</a:t>
            </a:r>
            <a:r>
              <a:rPr lang="en-US" dirty="0"/>
              <a:t>, Elham …</a:t>
            </a:r>
          </a:p>
          <a:p>
            <a:pPr marL="0" indent="0">
              <a:buNone/>
            </a:pPr>
            <a:r>
              <a:rPr lang="en-US" dirty="0"/>
              <a:t>die Teams </a:t>
            </a:r>
            <a:r>
              <a:rPr lang="en-US" dirty="0" err="1"/>
              <a:t>bestehen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unterschiedlichen</a:t>
            </a:r>
            <a:r>
              <a:rPr lang="en-US" dirty="0"/>
              <a:t> </a:t>
            </a:r>
            <a:r>
              <a:rPr lang="en-US" dirty="0" err="1"/>
              <a:t>Professionen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Sozialpädagogen</a:t>
            </a:r>
            <a:r>
              <a:rPr lang="en-US" dirty="0"/>
              <a:t>, </a:t>
            </a:r>
            <a:r>
              <a:rPr lang="en-US" dirty="0" err="1"/>
              <a:t>Erzieher</a:t>
            </a:r>
            <a:r>
              <a:rPr lang="en-US" dirty="0"/>
              <a:t>, </a:t>
            </a:r>
            <a:r>
              <a:rPr lang="en-US" dirty="0" err="1"/>
              <a:t>Sozialassistenten</a:t>
            </a:r>
            <a:r>
              <a:rPr lang="en-US" dirty="0"/>
              <a:t>, </a:t>
            </a:r>
            <a:r>
              <a:rPr lang="en-US" dirty="0" err="1"/>
              <a:t>Anerkennungspraktikanten</a:t>
            </a:r>
            <a:r>
              <a:rPr lang="en-US"/>
              <a:t>, </a:t>
            </a:r>
            <a:r>
              <a:rPr lang="en-US" dirty="0" err="1"/>
              <a:t>Heilpädagogen</a:t>
            </a:r>
            <a:r>
              <a:rPr lang="en-US" dirty="0"/>
              <a:t>, </a:t>
            </a:r>
            <a:r>
              <a:rPr lang="en-US" dirty="0" err="1"/>
              <a:t>Ergänzungskräfte</a:t>
            </a:r>
            <a:r>
              <a:rPr lang="en-US" dirty="0"/>
              <a:t>, </a:t>
            </a:r>
            <a:r>
              <a:rPr lang="en-US" dirty="0" err="1"/>
              <a:t>Praktikanten</a:t>
            </a:r>
            <a:r>
              <a:rPr lang="en-US" dirty="0"/>
              <a:t>, FSJ ….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03E65F9-CFCD-42E2-8024-22F791105C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247" y="685800"/>
            <a:ext cx="4557931" cy="4191000"/>
          </a:xfrm>
        </p:spPr>
      </p:pic>
    </p:spTree>
    <p:extLst>
      <p:ext uri="{BB962C8B-B14F-4D97-AF65-F5344CB8AC3E}">
        <p14:creationId xmlns:p14="http://schemas.microsoft.com/office/powerpoint/2010/main" val="285499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0C965-C04E-FE4D-C2A4-54468B1C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4CD089-2438-934A-C7CC-60EB2960C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1303040"/>
          </a:xfrm>
        </p:spPr>
        <p:txBody>
          <a:bodyPr rtlCol="0"/>
          <a:lstStyle/>
          <a:p>
            <a:pPr rtl="0"/>
            <a:r>
              <a:rPr lang="de-DE" dirty="0"/>
              <a:t>Erreichbarkeit &amp; Kontakt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44D3CA-32C5-FD99-A314-016D9E9EE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5212" y="685800"/>
            <a:ext cx="6704171" cy="6055568"/>
          </a:xfrm>
        </p:spPr>
        <p:txBody>
          <a:bodyPr rtlCol="0">
            <a:normAutofit fontScale="47500" lnSpcReduction="20000"/>
          </a:bodyPr>
          <a:lstStyle/>
          <a:p>
            <a:pPr marL="0" indent="0">
              <a:buNone/>
            </a:pPr>
            <a:r>
              <a:rPr lang="de-DE" sz="4300" b="1" dirty="0"/>
              <a:t>Geschäftsführung: </a:t>
            </a:r>
          </a:p>
          <a:p>
            <a:pPr marL="0" indent="0">
              <a:buNone/>
            </a:pPr>
            <a:r>
              <a:rPr lang="de-DE" sz="4300" dirty="0"/>
              <a:t>Susanne Flath, </a:t>
            </a:r>
            <a:r>
              <a:rPr lang="de-DE" sz="4300" u="sng" dirty="0">
                <a:hlinkClick r:id="rId3"/>
              </a:rPr>
              <a:t>s.flath@mobilepraxis.net</a:t>
            </a:r>
            <a:r>
              <a:rPr lang="de-DE" sz="4300" u="sng" dirty="0"/>
              <a:t> </a:t>
            </a:r>
            <a:r>
              <a:rPr lang="de-DE" sz="4300" dirty="0"/>
              <a:t>; </a:t>
            </a:r>
          </a:p>
          <a:p>
            <a:pPr marL="0" indent="0">
              <a:buNone/>
            </a:pPr>
            <a:r>
              <a:rPr lang="de-DE" sz="4300" dirty="0"/>
              <a:t>06151 5043992</a:t>
            </a:r>
          </a:p>
          <a:p>
            <a:pPr marL="0" indent="0">
              <a:buNone/>
            </a:pPr>
            <a:r>
              <a:rPr lang="de-DE" sz="4300" dirty="0">
                <a:sym typeface="Wingdings" panose="05000000000000000000" pitchFamily="2" charset="2"/>
              </a:rPr>
              <a:t> </a:t>
            </a:r>
            <a:r>
              <a:rPr lang="de-DE" sz="4300" b="1" dirty="0"/>
              <a:t>Pakt-Leitung: </a:t>
            </a:r>
          </a:p>
          <a:p>
            <a:pPr marL="0" indent="0">
              <a:buNone/>
            </a:pPr>
            <a:r>
              <a:rPr lang="de-DE" sz="4300" dirty="0"/>
              <a:t>Astrid Dinger, </a:t>
            </a:r>
            <a:r>
              <a:rPr lang="de-DE" sz="4300" u="sng" dirty="0">
                <a:hlinkClick r:id="rId4"/>
              </a:rPr>
              <a:t>a.dinger@mobilepraxis.net</a:t>
            </a:r>
            <a:endParaRPr lang="de-DE" sz="4300" dirty="0"/>
          </a:p>
          <a:p>
            <a:pPr marL="0" indent="0">
              <a:buNone/>
            </a:pPr>
            <a:r>
              <a:rPr lang="de-DE" sz="4300" dirty="0"/>
              <a:t>0151 – 5342 1112</a:t>
            </a:r>
          </a:p>
          <a:p>
            <a:pPr marL="0" indent="0">
              <a:buNone/>
            </a:pPr>
            <a:r>
              <a:rPr lang="de-DE" sz="4300" b="1" dirty="0"/>
              <a:t>Verwaltung: </a:t>
            </a:r>
          </a:p>
          <a:p>
            <a:pPr marL="0" indent="0">
              <a:buNone/>
            </a:pPr>
            <a:r>
              <a:rPr lang="de-DE" sz="4300" dirty="0"/>
              <a:t> </a:t>
            </a:r>
            <a:r>
              <a:rPr lang="de-DE" sz="4300" u="sng" dirty="0">
                <a:hlinkClick r:id="rId5"/>
              </a:rPr>
              <a:t>vse@mobilepraxis.net</a:t>
            </a:r>
            <a:r>
              <a:rPr lang="de-DE" sz="4300" dirty="0"/>
              <a:t> </a:t>
            </a:r>
          </a:p>
          <a:p>
            <a:pPr marL="0" indent="0">
              <a:buNone/>
            </a:pPr>
            <a:r>
              <a:rPr lang="de-DE" sz="4300" dirty="0"/>
              <a:t>06151 5043992</a:t>
            </a:r>
          </a:p>
          <a:p>
            <a:pPr marL="0" indent="0">
              <a:buNone/>
            </a:pPr>
            <a:r>
              <a:rPr lang="de-DE" sz="4300" dirty="0"/>
              <a:t>Sprechzeiten an der LBS donnerstags  von 8:00 bis 10:00 Uhr</a:t>
            </a:r>
          </a:p>
          <a:p>
            <a:pPr rtl="0">
              <a:buFont typeface="Wingdings" panose="05000000000000000000" pitchFamily="2" charset="2"/>
              <a:buChar char="à"/>
            </a:pPr>
            <a:endParaRPr lang="de-DE" sz="4300" dirty="0">
              <a:sym typeface="Wingdings" panose="05000000000000000000" pitchFamily="2" charset="2"/>
            </a:endParaRPr>
          </a:p>
          <a:p>
            <a:pPr rtl="0">
              <a:buFont typeface="Wingdings" panose="05000000000000000000" pitchFamily="2" charset="2"/>
              <a:buChar char="à"/>
            </a:pPr>
            <a:r>
              <a:rPr lang="de-DE" sz="4300" dirty="0">
                <a:sym typeface="Wingdings" panose="05000000000000000000" pitchFamily="2" charset="2"/>
              </a:rPr>
              <a:t> weitere Kontaktmöglichkeiten, sowie Zeiten</a:t>
            </a:r>
          </a:p>
          <a:p>
            <a:pPr marL="0" indent="0" rtl="0">
              <a:buNone/>
            </a:pPr>
            <a:r>
              <a:rPr lang="de-DE" sz="4300" dirty="0">
                <a:sym typeface="Wingdings" panose="05000000000000000000" pitchFamily="2" charset="2"/>
              </a:rPr>
              <a:t>w</a:t>
            </a:r>
            <a:r>
              <a:rPr lang="de-DE" sz="4300">
                <a:sym typeface="Wingdings" panose="05000000000000000000" pitchFamily="2" charset="2"/>
              </a:rPr>
              <a:t>erden </a:t>
            </a:r>
            <a:r>
              <a:rPr lang="de-DE" sz="4300" dirty="0">
                <a:sym typeface="Wingdings" panose="05000000000000000000" pitchFamily="2" charset="2"/>
              </a:rPr>
              <a:t>noch </a:t>
            </a:r>
            <a:r>
              <a:rPr lang="de-DE" sz="4300">
                <a:sym typeface="Wingdings" panose="05000000000000000000" pitchFamily="2" charset="2"/>
              </a:rPr>
              <a:t>bekannt gegeben</a:t>
            </a:r>
            <a:endParaRPr lang="de-DE" sz="4300" dirty="0">
              <a:sym typeface="Wingdings" panose="05000000000000000000" pitchFamily="2" charset="2"/>
            </a:endParaRPr>
          </a:p>
          <a:p>
            <a:pPr rtl="0">
              <a:buFont typeface="Wingdings" panose="05000000000000000000" pitchFamily="2" charset="2"/>
              <a:buChar char="à"/>
            </a:pPr>
            <a:endParaRPr lang="de-DE" sz="4300" dirty="0">
              <a:sym typeface="Wingdings" panose="05000000000000000000" pitchFamily="2" charset="2"/>
            </a:endParaRPr>
          </a:p>
          <a:p>
            <a:pPr marL="0" indent="0" algn="just" rtl="0">
              <a:buNone/>
            </a:pP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788CEAD-3956-A6BA-3A6C-6849700DE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fontScale="47500" lnSpcReduction="20000"/>
          </a:bodyPr>
          <a:lstStyle/>
          <a:p>
            <a:pPr rtl="0"/>
            <a:r>
              <a:rPr lang="de-DE" dirty="0"/>
              <a:t>Mobile Praxis gGmbH</a:t>
            </a:r>
          </a:p>
          <a:p>
            <a:pPr rtl="0"/>
            <a:r>
              <a:rPr lang="de-DE" dirty="0"/>
              <a:t>Ambulante Erziehungshilfe und Erziehungsberatung:</a:t>
            </a:r>
          </a:p>
          <a:p>
            <a:pPr rtl="0"/>
            <a:r>
              <a:rPr lang="de-DE" dirty="0"/>
              <a:t>Grenzallee 4-6</a:t>
            </a:r>
          </a:p>
          <a:p>
            <a:pPr rtl="0"/>
            <a:r>
              <a:rPr lang="de-DE" dirty="0"/>
              <a:t>64297 Darmstadt</a:t>
            </a:r>
          </a:p>
          <a:p>
            <a:pPr rtl="0"/>
            <a:r>
              <a:rPr lang="de-DE" dirty="0"/>
              <a:t>Telefon: 06151 5043992</a:t>
            </a:r>
          </a:p>
          <a:p>
            <a:pPr rtl="0"/>
            <a:r>
              <a:rPr lang="de-DE" dirty="0"/>
              <a:t>E-Mail: info@mobilepraxis.net</a:t>
            </a:r>
          </a:p>
        </p:txBody>
      </p:sp>
    </p:spTree>
    <p:extLst>
      <p:ext uri="{BB962C8B-B14F-4D97-AF65-F5344CB8AC3E}">
        <p14:creationId xmlns:p14="http://schemas.microsoft.com/office/powerpoint/2010/main" val="22362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609441" y="5013176"/>
            <a:ext cx="10971372" cy="1159023"/>
          </a:xfrm>
        </p:spPr>
        <p:txBody>
          <a:bodyPr rtlCol="0">
            <a:normAutofit/>
          </a:bodyPr>
          <a:lstStyle/>
          <a:p>
            <a:r>
              <a:rPr lang="de-DE" sz="2400" dirty="0"/>
              <a:t>Essen:	Jahrgang 1 + 2 Schüsselsystem Essen steht am Tisch</a:t>
            </a:r>
            <a:br>
              <a:rPr lang="de-DE" sz="2400" dirty="0"/>
            </a:br>
            <a:r>
              <a:rPr lang="de-DE" sz="2400" dirty="0"/>
              <a:t>	Jahrgang 3 + 4 Tabletts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1293664" y="685800"/>
            <a:ext cx="8617172" cy="762000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Modul 1 (bis 14:30 Uhr kostenfrei)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half" idx="2"/>
          </p:nvPr>
        </p:nvSpPr>
        <p:spPr>
          <a:xfrm>
            <a:off x="2669128" y="1447800"/>
            <a:ext cx="7764970" cy="4429472"/>
          </a:xfrm>
        </p:spPr>
        <p:txBody>
          <a:bodyPr rtlCol="0">
            <a:noAutofit/>
          </a:bodyPr>
          <a:lstStyle/>
          <a:p>
            <a:pPr rtl="0"/>
            <a:r>
              <a:rPr lang="de-DE" sz="1600" dirty="0"/>
              <a:t>Unterrichtsende</a:t>
            </a:r>
          </a:p>
          <a:p>
            <a:pPr rtl="0"/>
            <a:r>
              <a:rPr lang="de-DE" sz="1600" dirty="0"/>
              <a:t>Begleitetes Mittagessen in der Mensa</a:t>
            </a:r>
          </a:p>
          <a:p>
            <a:pPr rtl="0"/>
            <a:r>
              <a:rPr lang="de-DE" sz="1600" dirty="0"/>
              <a:t>Freies Spiel und angeleitete Spiele in Jahrgangsgruppen</a:t>
            </a:r>
          </a:p>
          <a:p>
            <a:pPr rtl="0"/>
            <a:r>
              <a:rPr lang="de-DE" sz="1600" b="1" dirty="0">
                <a:solidFill>
                  <a:srgbClr val="C00000"/>
                </a:solidFill>
              </a:rPr>
              <a:t>14:30 Uhr Abholzeit Modul 1 verpflichtend!</a:t>
            </a:r>
          </a:p>
          <a:p>
            <a:pPr marL="0" indent="0">
              <a:buNone/>
            </a:pPr>
            <a:endParaRPr lang="de-DE" sz="1600" dirty="0"/>
          </a:p>
          <a:p>
            <a:pPr rtl="0"/>
            <a:r>
              <a:rPr lang="de-DE" sz="1600" dirty="0"/>
              <a:t>Freies und angeleitetes Spiel (Jahrgangsübergreifend) / AG Angebote</a:t>
            </a:r>
          </a:p>
          <a:p>
            <a:pPr rtl="0"/>
            <a:r>
              <a:rPr lang="de-DE" sz="1600" dirty="0"/>
              <a:t>Snackzeit</a:t>
            </a:r>
          </a:p>
          <a:p>
            <a:pPr rtl="0"/>
            <a:r>
              <a:rPr lang="de-DE" sz="1600" dirty="0"/>
              <a:t>Spätbetreuung bis 17 Uhr</a:t>
            </a:r>
          </a:p>
          <a:p>
            <a:pPr rtl="0"/>
            <a:endParaRPr lang="de-DE" sz="1600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3"/>
          </p:nvPr>
        </p:nvSpPr>
        <p:spPr>
          <a:xfrm>
            <a:off x="9622804" y="685800"/>
            <a:ext cx="1958008" cy="762000"/>
          </a:xfrm>
        </p:spPr>
        <p:txBody>
          <a:bodyPr rtlCol="0">
            <a:normAutofit/>
          </a:bodyPr>
          <a:lstStyle/>
          <a:p>
            <a:pPr rtl="0"/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A8E16EA-8F4A-41A5-AB20-A9665CB11B70}"/>
              </a:ext>
            </a:extLst>
          </p:cNvPr>
          <p:cNvSpPr txBox="1"/>
          <p:nvPr/>
        </p:nvSpPr>
        <p:spPr>
          <a:xfrm>
            <a:off x="1379030" y="3161235"/>
            <a:ext cx="776497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Modul 2 (bis 17 Uhr kostenpflichtig)</a:t>
            </a:r>
          </a:p>
        </p:txBody>
      </p:sp>
    </p:spTree>
    <p:extLst>
      <p:ext uri="{BB962C8B-B14F-4D97-AF65-F5344CB8AC3E}">
        <p14:creationId xmlns:p14="http://schemas.microsoft.com/office/powerpoint/2010/main" val="297963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654968"/>
          </a:xfrm>
        </p:spPr>
        <p:txBody>
          <a:bodyPr rtlCol="0"/>
          <a:lstStyle/>
          <a:p>
            <a:br>
              <a:rPr lang="de-DE" dirty="0"/>
            </a:br>
            <a:r>
              <a:rPr lang="de-DE" dirty="0"/>
              <a:t>Unsere Angebote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de-DE" dirty="0"/>
              <a:t>Begleitung Lernzeit &amp; Unterricht</a:t>
            </a:r>
          </a:p>
          <a:p>
            <a:pPr rtl="0"/>
            <a:r>
              <a:rPr lang="de-DE" dirty="0"/>
              <a:t>Spielstationen in der Hofpause</a:t>
            </a:r>
          </a:p>
          <a:p>
            <a:pPr rtl="0"/>
            <a:r>
              <a:rPr lang="de-DE" dirty="0"/>
              <a:t>Betreuung beim Mittagessen</a:t>
            </a:r>
          </a:p>
          <a:p>
            <a:pPr rtl="0"/>
            <a:r>
              <a:rPr lang="de-DE" dirty="0"/>
              <a:t>Betreuung bis 14:30 Uhr</a:t>
            </a:r>
          </a:p>
          <a:p>
            <a:pPr rtl="0"/>
            <a:r>
              <a:rPr lang="de-DE" dirty="0"/>
              <a:t>Nachmittagsbetreuung bis 17:00 Uhr</a:t>
            </a:r>
          </a:p>
          <a:p>
            <a:pPr rtl="0"/>
            <a:r>
              <a:rPr lang="de-DE" dirty="0"/>
              <a:t>Angebote im Pakt</a:t>
            </a:r>
          </a:p>
          <a:p>
            <a:pPr rtl="0"/>
            <a:r>
              <a:rPr lang="de-DE" dirty="0"/>
              <a:t>Ferienbetreuung</a:t>
            </a:r>
          </a:p>
          <a:p>
            <a:pPr rtl="0"/>
            <a:r>
              <a:rPr lang="de-DE" dirty="0"/>
              <a:t>Elternarbeit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334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D7D01-5C13-E8BA-81AF-9599380A6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1A840E-AD25-C27C-4C66-DF368AA78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1231032"/>
          </a:xfrm>
        </p:spPr>
        <p:txBody>
          <a:bodyPr rtlCol="0"/>
          <a:lstStyle/>
          <a:p>
            <a:br>
              <a:rPr lang="de-DE" dirty="0"/>
            </a:br>
            <a:r>
              <a:rPr lang="de-DE" dirty="0"/>
              <a:t>Pädagogisches Konzept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351C49-E32B-A1F9-91BF-64AC79AA1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de-DE" dirty="0"/>
              <a:t>Bezugsgruppenarbeit</a:t>
            </a:r>
          </a:p>
          <a:p>
            <a:pPr rtl="0"/>
            <a:r>
              <a:rPr lang="de-DE" dirty="0"/>
              <a:t>Förderung individueller Stärken</a:t>
            </a:r>
          </a:p>
          <a:p>
            <a:pPr rtl="0"/>
            <a:r>
              <a:rPr lang="de-DE" dirty="0"/>
              <a:t>Eröffnung neuer Lernerfahrungen</a:t>
            </a:r>
          </a:p>
          <a:p>
            <a:pPr rtl="0"/>
            <a:r>
              <a:rPr lang="de-DE" dirty="0"/>
              <a:t>Stärkung der sozialen Gemeinschaft</a:t>
            </a:r>
          </a:p>
          <a:p>
            <a:pPr rtl="0"/>
            <a:r>
              <a:rPr lang="de-DE" dirty="0"/>
              <a:t>Orientierung an den Bedürfnissen der Kinder</a:t>
            </a:r>
          </a:p>
          <a:p>
            <a:pPr rtl="0"/>
            <a:r>
              <a:rPr lang="de-DE" dirty="0"/>
              <a:t>Kinder profitieren von Vielfalt des pädagogischen Teams</a:t>
            </a:r>
          </a:p>
          <a:p>
            <a:pPr rtl="0"/>
            <a:r>
              <a:rPr lang="de-DE" dirty="0"/>
              <a:t>Schule als Lernort für ganzheitliche Bildung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FCB7A8-ECBB-95ED-30E3-233E322CA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fontScale="92500" lnSpcReduction="20000"/>
          </a:bodyPr>
          <a:lstStyle/>
          <a:p>
            <a:pPr rtl="0"/>
            <a:r>
              <a:rPr lang="de-DE" dirty="0"/>
              <a:t>Jahrgangsbezogenes teilgeschlossenes Konzept </a:t>
            </a:r>
          </a:p>
          <a:p>
            <a:pPr rtl="0"/>
            <a:r>
              <a:rPr lang="de-DE" dirty="0"/>
              <a:t>mit Bezugsbetreuern</a:t>
            </a:r>
          </a:p>
        </p:txBody>
      </p:sp>
    </p:spTree>
    <p:extLst>
      <p:ext uri="{BB962C8B-B14F-4D97-AF65-F5344CB8AC3E}">
        <p14:creationId xmlns:p14="http://schemas.microsoft.com/office/powerpoint/2010/main" val="49148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0D12D-26C9-05C4-0F4C-CFE0E86C6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86EF94-A471-886C-4535-8F405EA25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2527176"/>
          </a:xfrm>
        </p:spPr>
        <p:txBody>
          <a:bodyPr rtlCol="0"/>
          <a:lstStyle/>
          <a:p>
            <a:br>
              <a:rPr lang="de-DE" dirty="0"/>
            </a:br>
            <a:r>
              <a:rPr lang="de-DE" dirty="0"/>
              <a:t>Regeln &amp; Verbindlichkeiten</a:t>
            </a:r>
            <a:br>
              <a:rPr lang="de-DE" dirty="0"/>
            </a:br>
            <a:br>
              <a:rPr lang="de-DE" dirty="0"/>
            </a:br>
            <a:r>
              <a:rPr lang="de-DE" sz="2400" dirty="0"/>
              <a:t>Kinder können an</a:t>
            </a:r>
            <a:br>
              <a:rPr lang="de-DE" sz="2400" dirty="0"/>
            </a:br>
            <a:r>
              <a:rPr lang="de-DE" sz="2400" dirty="0"/>
              <a:t>3 – 5  Tagen in der Betreuung angemeldet werden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DD157E-6E78-DA16-FF9F-21489AA6E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de-DE" sz="2900" b="1" dirty="0"/>
              <a:t>Verbindliche Abholzeitpunkte</a:t>
            </a:r>
            <a:r>
              <a:rPr lang="de-DE" dirty="0"/>
              <a:t>:</a:t>
            </a:r>
            <a:endParaRPr lang="de-DE" dirty="0">
              <a:sym typeface="Wingdings" panose="05000000000000000000" pitchFamily="2" charset="2"/>
            </a:endParaRPr>
          </a:p>
          <a:p>
            <a:pPr rtl="0">
              <a:buFont typeface="Wingdings" panose="05000000000000000000" pitchFamily="2" charset="2"/>
              <a:buChar char="à"/>
            </a:pPr>
            <a:r>
              <a:rPr lang="de-DE" b="1" dirty="0">
                <a:sym typeface="Wingdings" panose="05000000000000000000" pitchFamily="2" charset="2"/>
              </a:rPr>
              <a:t>14:30 Uhr (Teilnahme nach Anmeldung verpflichtend)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b="1" dirty="0">
                <a:sym typeface="Wingdings" panose="05000000000000000000" pitchFamily="2" charset="2"/>
              </a:rPr>
              <a:t>16:00 Uhr </a:t>
            </a:r>
            <a:r>
              <a:rPr lang="de-DE" dirty="0">
                <a:sym typeface="Wingdings" panose="05000000000000000000" pitchFamily="2" charset="2"/>
              </a:rPr>
              <a:t>(danach flexibel bis 17 Uhr)</a:t>
            </a:r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Nach dem Mittagessen (nur in Ausnahmefällen)</a:t>
            </a:r>
          </a:p>
          <a:p>
            <a:pPr rtl="0"/>
            <a:r>
              <a:rPr lang="de-DE" b="1" dirty="0"/>
              <a:t>An- und Abmeldung Mittagessen:</a:t>
            </a:r>
          </a:p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Mittagessensänderungen nur zum 1. des Monats mit drei Wochen Vorlaufzeit möglich.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2AD57D-77D7-BED8-A325-4E2FAB322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270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CEE1B6-3461-49DA-9BFF-B9DD5020A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726976"/>
          </a:xfrm>
        </p:spPr>
        <p:txBody>
          <a:bodyPr/>
          <a:lstStyle/>
          <a:p>
            <a:r>
              <a:rPr lang="de-DE" dirty="0"/>
              <a:t>Ferienbetreuung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843F86-56F3-4B12-9250-8C50B67FC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Winterferien (05.01.-09.01.2026) Anmeldefrist 07.11.2025</a:t>
            </a:r>
          </a:p>
          <a:p>
            <a:pPr marL="0" indent="0" rtl="0"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Osterferien (30.03.-02.04.2026) Anmeldefrist 14.02.2026</a:t>
            </a:r>
          </a:p>
          <a:p>
            <a:pPr marL="0" indent="0" rtl="0"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 rtl="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Sommerferien (29.06.-10.07.2026 und 03.08.-07.08.2026)                        Anmeldefrist 16.05.2026</a:t>
            </a:r>
            <a:endParaRPr lang="de-DE" dirty="0"/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BB497F-D21A-4E74-8240-A2B47F6FA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6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BA799-6897-3909-26F3-FC445BCD0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B7B0CD-EFEC-5A5B-DCDC-A0B785888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rmAutofit/>
          </a:bodyPr>
          <a:lstStyle/>
          <a:p>
            <a:pPr rtl="0"/>
            <a:r>
              <a:rPr lang="de-DE" dirty="0"/>
              <a:t>Offene Gesprächsrunde</a:t>
            </a:r>
          </a:p>
        </p:txBody>
      </p:sp>
      <p:pic>
        <p:nvPicPr>
          <p:cNvPr id="5" name="Grafik 4" descr="Ein Bild, das Text, Schrift, Grafiken, Logo enthält.">
            <a:extLst>
              <a:ext uri="{FF2B5EF4-FFF2-40B4-BE49-F238E27FC236}">
                <a16:creationId xmlns:a16="http://schemas.microsoft.com/office/drawing/2014/main" id="{4D4B6BCC-AB6E-706A-F9A7-E4BF71A3D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213" y="2322576"/>
            <a:ext cx="6705600" cy="2212848"/>
          </a:xfrm>
          <a:prstGeom prst="rect">
            <a:avLst/>
          </a:prstGeom>
          <a:noFill/>
          <a:ln w="63500">
            <a:solidFill>
              <a:schemeClr val="bg1"/>
            </a:solidFill>
            <a:miter lim="800000"/>
          </a:ln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4F2429-7251-C119-5DD4-22085E824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de-DE" dirty="0"/>
              <a:t>Vielen Dank! Wir hoffen auf eine gute Kooperation mit Ihnen!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547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rketing 16 : 9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666349_TF02801084.potx" id="{77BC14D0-EA20-407D-9365-39CBD6E1B099}" vid="{132F267A-A109-43F1-8869-53E1CF09B0B9}"/>
    </a:ext>
  </a:extLst>
</a:theme>
</file>

<file path=ppt/theme/theme2.xml><?xml version="1.0" encoding="utf-8"?>
<a:theme xmlns:a="http://schemas.openxmlformats.org/drawingml/2006/main" name="Office-Design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7F9B8BCC-BF24-4800-92E1-9F891BBB27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CB2C71-1ED8-4540-B003-293B5E75C7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AACE6D-8EB6-447A-8DFD-C2C0C52916A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Geschäftsmarketing-Glaswürfelpräsentation (Breitbild)</Template>
  <TotalTime>0</TotalTime>
  <Words>595</Words>
  <Application>Microsoft Office PowerPoint</Application>
  <PresentationFormat>Benutzerdefiniert</PresentationFormat>
  <Paragraphs>132</Paragraphs>
  <Slides>13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Corbel</vt:lpstr>
      <vt:lpstr>Wingdings</vt:lpstr>
      <vt:lpstr>Marketing 16 : 9</vt:lpstr>
      <vt:lpstr>Träger des  “Pakts für den Ganztag”  an der Luise Büchner Schule</vt:lpstr>
      <vt:lpstr>Elternabend 23.09.2025</vt:lpstr>
      <vt:lpstr>Wer wir sind  Mobile Praxis  gem. GmbH</vt:lpstr>
      <vt:lpstr>Unsere pädagogische Haltung</vt:lpstr>
      <vt:lpstr>Zusammenarbeit mit der Schule</vt:lpstr>
      <vt:lpstr>Das Team vor Ort (im Aufbau)</vt:lpstr>
      <vt:lpstr>Erreichbarkeit &amp; Kontakt</vt:lpstr>
      <vt:lpstr>Essen: Jahrgang 1 + 2 Schüsselsystem Essen steht am Tisch  Jahrgang 3 + 4 Tabletts</vt:lpstr>
      <vt:lpstr> Unsere Angebote</vt:lpstr>
      <vt:lpstr> Pädagogisches Konzept</vt:lpstr>
      <vt:lpstr> Regeln &amp; Verbindlichkeiten  Kinder können an 3 – 5  Tagen in der Betreuung angemeldet werden</vt:lpstr>
      <vt:lpstr>Ferienbetreuung</vt:lpstr>
      <vt:lpstr>Offene Gesprächsrunde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Träger des  “Pakts für den Ganztag”  an der Luise Büchner Schule</dc:title>
  <dc:creator>Lion Mohrhard</dc:creator>
  <cp:lastModifiedBy>adinger@mpnet.local</cp:lastModifiedBy>
  <cp:revision>19</cp:revision>
  <dcterms:created xsi:type="dcterms:W3CDTF">2025-09-15T07:33:38Z</dcterms:created>
  <dcterms:modified xsi:type="dcterms:W3CDTF">2025-10-21T07:11:35Z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